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diagrams/layout2.xml" ContentType="application/vnd.openxmlformats-officedocument.drawingml.diagramLayout+xml"/>
  <Override PartName="/ppt/diagrams/data2.xml" ContentType="application/vnd.openxmlformats-officedocument.drawingml.diagramData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diagrams/drawing2.xml" ContentType="application/vnd.ms-office.drawingml.diagramDrawing+xml"/>
  <Override PartName="/ppt/diagrams/colors2.xml" ContentType="application/vnd.openxmlformats-officedocument.drawingml.diagramColors+xml"/>
  <Override PartName="/ppt/diagrams/quickStyle2.xml" ContentType="application/vnd.openxmlformats-officedocument.drawingml.diagramStyl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customXml/item3.xml" ContentType="application/xml"/>
  <Override PartName="/customXml/itemProps3.xml" ContentType="application/vnd.openxmlformats-officedocument.customXmlProperties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customXml/item2.xml" ContentType="application/xml"/>
  <Override PartName="/customXml/itemProps2.xml" ContentType="application/vnd.openxmlformats-officedocument.customXmlProperties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customXml/item1.xml" ContentType="application/xml"/>
  <Override PartName="/customXml/itemProps1.xml" ContentType="application/vnd.openxmlformats-officedocument.customXmlProperties+xml"/>
  <Override PartName="/ppt/slides/slide2.xml" ContentType="application/vnd.openxmlformats-officedocument.presentationml.slide+xml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5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.xml" Id="rId8" /><Relationship Type="http://schemas.openxmlformats.org/officeDocument/2006/relationships/slide" Target="/ppt/slides/slide9.xml" Id="rId13" /><Relationship Type="http://schemas.openxmlformats.org/officeDocument/2006/relationships/viewProps" Target="/ppt/viewProps.xml" Id="rId18" /><Relationship Type="http://schemas.openxmlformats.org/officeDocument/2006/relationships/customXml" Target="/customXml/item3.xml" Id="rId3" /><Relationship Type="http://schemas.openxmlformats.org/officeDocument/2006/relationships/slide" Target="/ppt/slides/slide3.xml" Id="rId7" /><Relationship Type="http://schemas.openxmlformats.org/officeDocument/2006/relationships/slide" Target="/ppt/slides/slide8.xml" Id="rId12" /><Relationship Type="http://schemas.openxmlformats.org/officeDocument/2006/relationships/presProps" Target="/ppt/presProps.xml" Id="rId17" /><Relationship Type="http://schemas.openxmlformats.org/officeDocument/2006/relationships/customXml" Target="/customXml/item2.xml" Id="rId2" /><Relationship Type="http://schemas.openxmlformats.org/officeDocument/2006/relationships/handoutMaster" Target="/ppt/handoutMasters/handoutMaster1.xml" Id="rId16" /><Relationship Type="http://schemas.openxmlformats.org/officeDocument/2006/relationships/tableStyles" Target="/ppt/tableStyles.xml" Id="rId20" /><Relationship Type="http://schemas.openxmlformats.org/officeDocument/2006/relationships/customXml" Target="/customXml/item1.xml" Id="rId1" /><Relationship Type="http://schemas.openxmlformats.org/officeDocument/2006/relationships/slide" Target="/ppt/slides/slide2.xml" Id="rId6" /><Relationship Type="http://schemas.openxmlformats.org/officeDocument/2006/relationships/slide" Target="/ppt/slides/slide7.xml" Id="rId11" /><Relationship Type="http://schemas.openxmlformats.org/officeDocument/2006/relationships/slide" Target="/ppt/slides/slide1.xml" Id="rId5" /><Relationship Type="http://schemas.openxmlformats.org/officeDocument/2006/relationships/notesMaster" Target="/ppt/notesMasters/notesMaster1.xml" Id="rId15" /><Relationship Type="http://schemas.openxmlformats.org/officeDocument/2006/relationships/slide" Target="/ppt/slides/slide6.xml" Id="rId10" /><Relationship Type="http://schemas.openxmlformats.org/officeDocument/2006/relationships/theme" Target="/ppt/theme/theme1.xml" Id="rId19" /><Relationship Type="http://schemas.openxmlformats.org/officeDocument/2006/relationships/slideMaster" Target="/ppt/slideMasters/slideMaster1.xml" Id="rId4" /><Relationship Type="http://schemas.openxmlformats.org/officeDocument/2006/relationships/slide" Target="/ppt/slides/slide5.xml" Id="rId9" /><Relationship Type="http://schemas.openxmlformats.org/officeDocument/2006/relationships/slide" Target="/ppt/slides/slide10.xml" Id="rId14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B7D69E-1EFD-4438-945E-07C3BB61F1FD}">
      <dgm:prSet/>
      <dgm:spPr/>
      <dgm:t>
        <a:bodyPr/>
        <a:lstStyle/>
        <a:p>
          <a:r>
            <a:rPr lang="en-US"/>
            <a:t>The </a:t>
          </a:r>
          <a:r>
            <a:rPr lang="en-US" b="1"/>
            <a:t>Paris Olympics SQL Project</a:t>
          </a:r>
          <a:r>
            <a:rPr lang="en-US"/>
            <a:t> is aimed at analyzing Olympic medalists' data, team performances, and overall medal counts using SQL. The project involves processing and querying datasets to derive insights into country-wise performance, athlete statistics, and trends in medal distribution.</a:t>
          </a:r>
        </a:p>
      </dgm:t>
    </dgm:pt>
    <dgm:pt modelId="{3BF86E9F-05C0-4F9C-8AFF-1516A8B19BA7}" type="parTrans" cxnId="{45608749-C0C6-4A9E-96D8-9484073CE7A8}">
      <dgm:prSet/>
      <dgm:spPr/>
      <dgm:t>
        <a:bodyPr/>
        <a:lstStyle/>
        <a:p>
          <a:endParaRPr lang="en-US"/>
        </a:p>
      </dgm:t>
    </dgm:pt>
    <dgm:pt modelId="{BB1B4EBE-70B6-4F7A-B237-054372AD5560}" type="sibTrans" cxnId="{45608749-C0C6-4A9E-96D8-9484073CE7A8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5571D994-DCC8-4265-B336-A7F99A3B7C75}" type="pres">
      <dgm:prSet presAssocID="{BFB7D69E-1EFD-4438-945E-07C3BB61F1FD}" presName="linNode" presStyleCnt="0"/>
      <dgm:spPr/>
    </dgm:pt>
    <dgm:pt modelId="{4DCBB11C-606B-4434-8043-6EBBCC674672}" type="pres">
      <dgm:prSet presAssocID="{BFB7D69E-1EFD-4438-945E-07C3BB61F1FD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D5A3983A-4C5A-4696-9CC2-B5A5D7D33882}" type="presOf" srcId="{BFB7D69E-1EFD-4438-945E-07C3BB61F1FD}" destId="{4DCBB11C-606B-4434-8043-6EBBCC674672}" srcOrd="0" destOrd="0" presId="urn:microsoft.com/office/officeart/2005/8/layout/vList5"/>
    <dgm:cxn modelId="{45608749-C0C6-4A9E-96D8-9484073CE7A8}" srcId="{81269538-BFC5-48BB-BEA1-D7AF1F385FD5}" destId="{BFB7D69E-1EFD-4438-945E-07C3BB61F1FD}" srcOrd="0" destOrd="0" parTransId="{3BF86E9F-05C0-4F9C-8AFF-1516A8B19BA7}" sibTransId="{BB1B4EBE-70B6-4F7A-B237-054372AD5560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13910FC9-11A1-4FFD-A57C-B8FD085DE04F}" type="presParOf" srcId="{99FD7F24-5BB9-46E8-BB7C-4B477B73B815}" destId="{5571D994-DCC8-4265-B336-A7F99A3B7C75}" srcOrd="0" destOrd="0" presId="urn:microsoft.com/office/officeart/2005/8/layout/vList5"/>
    <dgm:cxn modelId="{9581C693-7239-4906-A1C4-BD782757E2CC}" type="presParOf" srcId="{5571D994-DCC8-4265-B336-A7F99A3B7C75}" destId="{4DCBB11C-606B-4434-8043-6EBBCC67467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4060CDE3-EFB2-492A-8253-DB8D4A258F9E}" type="pres">
      <dgm:prSet presAssocID="{CF9FC193-7A05-4631-B681-B56EAB543D38}" presName="Name0" presStyleCnt="0">
        <dgm:presLayoutVars>
          <dgm:dir/>
          <dgm:resizeHandles val="exact"/>
        </dgm:presLayoutVars>
      </dgm:prSet>
      <dgm:spPr/>
    </dgm:pt>
  </dgm:ptLst>
  <dgm:cxnLst>
    <dgm:cxn modelId="{2AE23DEC-EA50-4A34-99D5-2AB3293567A3}" type="presOf" srcId="{CF9FC193-7A05-4631-B681-B56EAB543D38}" destId="{4060CDE3-EFB2-492A-8253-DB8D4A258F9E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CBB11C-606B-4434-8043-6EBBCC674672}">
      <dsp:nvSpPr>
        <dsp:cNvPr id="0" name=""/>
        <dsp:cNvSpPr/>
      </dsp:nvSpPr>
      <dsp:spPr>
        <a:xfrm>
          <a:off x="3169920" y="0"/>
          <a:ext cx="3566160" cy="354171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The </a:t>
          </a:r>
          <a:r>
            <a:rPr lang="en-US" sz="2000" b="1" kern="1200"/>
            <a:t>Paris Olympics SQL Project</a:t>
          </a:r>
          <a:r>
            <a:rPr lang="en-US" sz="2000" kern="1200"/>
            <a:t> is aimed at analyzing Olympic medalists' data, team performances, and overall medal counts using SQL. The project involves processing and querying datasets to derive insights into country-wise performance, athlete statistics, and trends in medal distribution.</a:t>
          </a:r>
        </a:p>
      </dsp:txBody>
      <dsp:txXfrm>
        <a:off x="3342812" y="172892"/>
        <a:ext cx="3220376" cy="31959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&#65279;<?xml version="1.0" encoding="utf-8"?><Relationships xmlns="http://schemas.openxmlformats.org/package/2006/relationships"><Relationship Type="http://schemas.openxmlformats.org/officeDocument/2006/relationships/theme" Target="/ppt/theme/theme3.xml" Id="rId1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4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theme/theme2.xml" Id="rId1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image" Target="/ppt/media/image2.png" Id="rId2" /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8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Relationship Type="http://schemas.openxmlformats.org/officeDocument/2006/relationships/image" Target="/ppt/media/image2.png" Id="rId19" /><Relationship Type="http://schemas.openxmlformats.org/officeDocument/2006/relationships/slideLayout" Target="/ppt/slideLayouts/slideLayout4.xml" Id="rId4" /></Relationships>
</file>

<file path=ppt/slideMasters/slideMaster1.xml><?xml version="1.0" encoding="utf-8"?>
<p:sldMaster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diagramLayout" Target="/ppt/diagrams/layout1.xml" Id="rId3" /><Relationship Type="http://schemas.openxmlformats.org/officeDocument/2006/relationships/diagramData" Target="/ppt/diagrams/data1.xml" Id="rId2" /><Relationship Type="http://schemas.openxmlformats.org/officeDocument/2006/relationships/slideLayout" Target="/ppt/slideLayouts/slideLayout2.xml" Id="rId1" /><Relationship Type="http://schemas.microsoft.com/office/2007/relationships/diagramDrawing" Target="/ppt/diagrams/drawing1.xml" Id="rId6" /><Relationship Type="http://schemas.openxmlformats.org/officeDocument/2006/relationships/diagramColors" Target="/ppt/diagrams/colors1.xml" Id="rId5" /><Relationship Type="http://schemas.openxmlformats.org/officeDocument/2006/relationships/diagramQuickStyle" Target="/ppt/diagrams/quickStyle1.xml" Id="rId4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diagramLayout" Target="/ppt/diagrams/layout2.xml" Id="rId3" /><Relationship Type="http://schemas.openxmlformats.org/officeDocument/2006/relationships/diagramData" Target="/ppt/diagrams/data2.xml" Id="rId2" /><Relationship Type="http://schemas.openxmlformats.org/officeDocument/2006/relationships/slideLayout" Target="/ppt/slideLayouts/slideLayout2.xml" Id="rId1" /><Relationship Type="http://schemas.microsoft.com/office/2007/relationships/diagramDrawing" Target="/ppt/diagrams/drawing2.xml" Id="rId6" /><Relationship Type="http://schemas.openxmlformats.org/officeDocument/2006/relationships/diagramColors" Target="/ppt/diagrams/colors2.xml" Id="rId5" /><Relationship Type="http://schemas.openxmlformats.org/officeDocument/2006/relationships/diagramQuickStyle" Target="/ppt/diagrams/quickStyle2.xml" Id="rId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3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Paris Olympics SQL Project</a:t>
            </a:r>
            <a:br>
              <a:rPr lang="en-US" sz="2000" b="1" dirty="0"/>
            </a:br>
            <a:endParaRPr lang="en-US" sz="5400" dirty="0">
              <a:latin typeface="Rockwell" panose="020606030202050204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NIKHIL JAISWAL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BF006-BFA5-BB8C-A9CE-62F51A61C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6. Future Enhancements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4A0D3-07F7-EE21-2603-1B5BAA886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Incorporate </a:t>
            </a:r>
            <a:r>
              <a:rPr lang="en-US" b="1" dirty="0"/>
              <a:t>historical Olympic data</a:t>
            </a:r>
            <a:r>
              <a:rPr lang="en-US" dirty="0"/>
              <a:t> for trend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/>
              <a:t>SQL joins</a:t>
            </a:r>
            <a:r>
              <a:rPr lang="en-US" dirty="0"/>
              <a:t> to merge athlete and team data for deeper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Develop </a:t>
            </a:r>
            <a:r>
              <a:rPr lang="en-US" b="1" dirty="0"/>
              <a:t>visual dashboards</a:t>
            </a:r>
            <a:r>
              <a:rPr lang="en-US" dirty="0"/>
              <a:t> to present the data interactively.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3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1. Introduction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323107"/>
              </p:ext>
            </p:extLst>
          </p:nvPr>
        </p:nvGraphicFramePr>
        <p:xfrm>
          <a:off x="3949927" y="2296141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2. Datasets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04050"/>
            <a:ext cx="9905999" cy="354171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medallists.csv</a:t>
            </a:r>
            <a:r>
              <a:rPr lang="en-US" dirty="0"/>
              <a:t> – Contains details of individual medalists, including athlete names, events, and countries.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medals_total.csv</a:t>
            </a:r>
            <a:r>
              <a:rPr lang="en-US" dirty="0"/>
              <a:t> – Represents total medal counts by country.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teams.csv</a:t>
            </a:r>
            <a:r>
              <a:rPr lang="en-US" dirty="0"/>
              <a:t> – Lists participating teams and their respective details.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/>
              <a:t>3. Database Schema</a:t>
            </a:r>
            <a:br>
              <a:rPr lang="en-US" sz="4400" b="1" dirty="0"/>
            </a:br>
            <a:r>
              <a:rPr lang="en-US" sz="2400" dirty="0"/>
              <a:t>The project consists of the following tables: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 err="1"/>
              <a:t>medallists</a:t>
            </a:r>
            <a:br>
              <a:rPr lang="en-US" sz="2400" b="1" dirty="0"/>
            </a:br>
            <a:endParaRPr lang="en-US" sz="4400" b="1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9117828"/>
              </p:ext>
            </p:extLst>
          </p:nvPr>
        </p:nvGraphicFramePr>
        <p:xfrm>
          <a:off x="542376" y="2246536"/>
          <a:ext cx="11314446" cy="3305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0CB521F-B1E5-C226-6AE4-5F85A81FA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673419"/>
              </p:ext>
            </p:extLst>
          </p:nvPr>
        </p:nvGraphicFramePr>
        <p:xfrm>
          <a:off x="1925181" y="2616928"/>
          <a:ext cx="8127999" cy="362255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0240149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479580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7240915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394796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138351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493424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612793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624653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516338"/>
                  </a:ext>
                </a:extLst>
              </a:tr>
              <a:tr h="54279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303490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4BA797D-61AD-6470-DC96-242FBABAE1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311908"/>
              </p:ext>
            </p:extLst>
          </p:nvPr>
        </p:nvGraphicFramePr>
        <p:xfrm>
          <a:off x="2038803" y="2603877"/>
          <a:ext cx="8111217" cy="3785324"/>
        </p:xfrm>
        <a:graphic>
          <a:graphicData uri="http://schemas.openxmlformats.org/drawingml/2006/table">
            <a:tbl>
              <a:tblPr/>
              <a:tblGrid>
                <a:gridCol w="2703739">
                  <a:extLst>
                    <a:ext uri="{9D8B030D-6E8A-4147-A177-3AD203B41FA5}">
                      <a16:colId xmlns:a16="http://schemas.microsoft.com/office/drawing/2014/main" val="904660493"/>
                    </a:ext>
                  </a:extLst>
                </a:gridCol>
                <a:gridCol w="2703739">
                  <a:extLst>
                    <a:ext uri="{9D8B030D-6E8A-4147-A177-3AD203B41FA5}">
                      <a16:colId xmlns:a16="http://schemas.microsoft.com/office/drawing/2014/main" val="2214666703"/>
                    </a:ext>
                  </a:extLst>
                </a:gridCol>
                <a:gridCol w="2703739">
                  <a:extLst>
                    <a:ext uri="{9D8B030D-6E8A-4147-A177-3AD203B41FA5}">
                      <a16:colId xmlns:a16="http://schemas.microsoft.com/office/drawing/2014/main" val="8207862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Column 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Data 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412422"/>
                  </a:ext>
                </a:extLst>
              </a:tr>
              <a:tr h="797898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athlete_id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Unique identifier for the athlete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871543"/>
                  </a:ext>
                </a:extLst>
              </a:tr>
              <a:tr h="45594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Name of the athlete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5864265"/>
                  </a:ext>
                </a:extLst>
              </a:tr>
              <a:tr h="45594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Country represented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7113513"/>
                  </a:ext>
                </a:extLst>
              </a:tr>
              <a:tr h="45594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Sport category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041506"/>
                  </a:ext>
                </a:extLst>
              </a:tr>
              <a:tr h="45594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event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Specific event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3895603"/>
                  </a:ext>
                </a:extLst>
              </a:tr>
              <a:tr h="797898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medal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Type of medal (Gold, Silver, Bronze)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9245225"/>
                  </a:ext>
                </a:extLst>
              </a:tr>
            </a:tbl>
          </a:graphicData>
        </a:graphic>
      </p:graphicFrame>
      <p:sp>
        <p:nvSpPr>
          <p:cNvPr id="14" name="Rectangle 2">
            <a:extLst>
              <a:ext uri="{FF2B5EF4-FFF2-40B4-BE49-F238E27FC236}">
                <a16:creationId xmlns:a16="http://schemas.microsoft.com/office/drawing/2014/main" id="{0C6E7774-D662-CFCE-0A66-B2FBFB45E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413" y="2578185"/>
            <a:ext cx="184731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err="1"/>
              <a:t>medals_total</a:t>
            </a:r>
            <a:endParaRPr lang="en-US" sz="2400" b="1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DC19FF6-C651-06E2-7DCC-7BB0DB707BF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12496492"/>
              </p:ext>
            </p:extLst>
          </p:nvPr>
        </p:nvGraphicFramePr>
        <p:xfrm>
          <a:off x="2652972" y="2249488"/>
          <a:ext cx="7134840" cy="3288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8280">
                  <a:extLst>
                    <a:ext uri="{9D8B030D-6E8A-4147-A177-3AD203B41FA5}">
                      <a16:colId xmlns:a16="http://schemas.microsoft.com/office/drawing/2014/main" val="3297296191"/>
                    </a:ext>
                  </a:extLst>
                </a:gridCol>
                <a:gridCol w="2378280">
                  <a:extLst>
                    <a:ext uri="{9D8B030D-6E8A-4147-A177-3AD203B41FA5}">
                      <a16:colId xmlns:a16="http://schemas.microsoft.com/office/drawing/2014/main" val="4030054779"/>
                    </a:ext>
                  </a:extLst>
                </a:gridCol>
                <a:gridCol w="2378280">
                  <a:extLst>
                    <a:ext uri="{9D8B030D-6E8A-4147-A177-3AD203B41FA5}">
                      <a16:colId xmlns:a16="http://schemas.microsoft.com/office/drawing/2014/main" val="1705915680"/>
                    </a:ext>
                  </a:extLst>
                </a:gridCol>
              </a:tblGrid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898835"/>
                  </a:ext>
                </a:extLst>
              </a:tr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164918"/>
                  </a:ext>
                </a:extLst>
              </a:tr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263362"/>
                  </a:ext>
                </a:extLst>
              </a:tr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626610"/>
                  </a:ext>
                </a:extLst>
              </a:tr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519158"/>
                  </a:ext>
                </a:extLst>
              </a:tr>
              <a:tr h="5480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477079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F45DD6B-3AE3-A765-0B5B-21C643D941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149764"/>
              </p:ext>
            </p:extLst>
          </p:nvPr>
        </p:nvGraphicFramePr>
        <p:xfrm>
          <a:off x="2652973" y="2384782"/>
          <a:ext cx="7134840" cy="3152814"/>
        </p:xfrm>
        <a:graphic>
          <a:graphicData uri="http://schemas.openxmlformats.org/drawingml/2006/table">
            <a:tbl>
              <a:tblPr/>
              <a:tblGrid>
                <a:gridCol w="2378280">
                  <a:extLst>
                    <a:ext uri="{9D8B030D-6E8A-4147-A177-3AD203B41FA5}">
                      <a16:colId xmlns:a16="http://schemas.microsoft.com/office/drawing/2014/main" val="1282562908"/>
                    </a:ext>
                  </a:extLst>
                </a:gridCol>
                <a:gridCol w="2378280">
                  <a:extLst>
                    <a:ext uri="{9D8B030D-6E8A-4147-A177-3AD203B41FA5}">
                      <a16:colId xmlns:a16="http://schemas.microsoft.com/office/drawing/2014/main" val="591075529"/>
                    </a:ext>
                  </a:extLst>
                </a:gridCol>
                <a:gridCol w="2378280">
                  <a:extLst>
                    <a:ext uri="{9D8B030D-6E8A-4147-A177-3AD203B41FA5}">
                      <a16:colId xmlns:a16="http://schemas.microsoft.com/office/drawing/2014/main" val="3869163321"/>
                    </a:ext>
                  </a:extLst>
                </a:gridCol>
              </a:tblGrid>
              <a:tr h="41236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Column 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Data 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3412819"/>
                  </a:ext>
                </a:extLst>
              </a:tr>
              <a:tr h="41831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Name of the country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3278775"/>
                  </a:ext>
                </a:extLst>
              </a:tr>
              <a:tr h="65189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gold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 of gold medals won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2330865"/>
                  </a:ext>
                </a:extLst>
              </a:tr>
              <a:tr h="65189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silver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 of silver medals won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2090558"/>
                  </a:ext>
                </a:extLst>
              </a:tr>
              <a:tr h="65189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bronze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Count of bronze medals won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9251281"/>
                  </a:ext>
                </a:extLst>
              </a:tr>
              <a:tr h="36646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total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accent5">
                              <a:lumMod val="75000"/>
                            </a:schemeClr>
                          </a:solidFill>
                        </a:rPr>
                        <a:t>Total medals won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015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teams</a:t>
            </a:r>
            <a:br>
              <a:rPr lang="en-US" sz="2400" b="1" dirty="0"/>
            </a:br>
            <a:endParaRPr lang="en-US" sz="440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8CBD90-54AC-A10E-2A03-03DD5C7A56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2671584"/>
              </p:ext>
            </p:extLst>
          </p:nvPr>
        </p:nvGraphicFramePr>
        <p:xfrm>
          <a:off x="2727617" y="2324132"/>
          <a:ext cx="7116180" cy="2770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2060">
                  <a:extLst>
                    <a:ext uri="{9D8B030D-6E8A-4147-A177-3AD203B41FA5}">
                      <a16:colId xmlns:a16="http://schemas.microsoft.com/office/drawing/2014/main" val="1974915614"/>
                    </a:ext>
                  </a:extLst>
                </a:gridCol>
                <a:gridCol w="2372060">
                  <a:extLst>
                    <a:ext uri="{9D8B030D-6E8A-4147-A177-3AD203B41FA5}">
                      <a16:colId xmlns:a16="http://schemas.microsoft.com/office/drawing/2014/main" val="1580519770"/>
                    </a:ext>
                  </a:extLst>
                </a:gridCol>
                <a:gridCol w="2372060">
                  <a:extLst>
                    <a:ext uri="{9D8B030D-6E8A-4147-A177-3AD203B41FA5}">
                      <a16:colId xmlns:a16="http://schemas.microsoft.com/office/drawing/2014/main" val="423901967"/>
                    </a:ext>
                  </a:extLst>
                </a:gridCol>
              </a:tblGrid>
              <a:tr h="692595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6732112"/>
                  </a:ext>
                </a:extLst>
              </a:tr>
              <a:tr h="692595">
                <a:tc>
                  <a:txBody>
                    <a:bodyPr/>
                    <a:lstStyle/>
                    <a:p>
                      <a:r>
                        <a:rPr lang="en-US" dirty="0" err="1"/>
                        <a:t>team_id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identifier for the team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683282"/>
                  </a:ext>
                </a:extLst>
              </a:tr>
              <a:tr h="692595">
                <a:tc>
                  <a:txBody>
                    <a:bodyPr/>
                    <a:lstStyle/>
                    <a:p>
                      <a:r>
                        <a:rPr lang="en-US" dirty="0"/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Country represented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1666127"/>
                  </a:ext>
                </a:extLst>
              </a:tr>
              <a:tr h="692595">
                <a:tc>
                  <a:txBody>
                    <a:bodyPr/>
                    <a:lstStyle/>
                    <a:p>
                      <a:r>
                        <a:rPr lang="en-US" dirty="0"/>
                        <a:t>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Sport category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2985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770917"/>
            <a:ext cx="9905998" cy="1478570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4. SQL Queries</a:t>
            </a:r>
            <a:br>
              <a:rPr lang="en-US" sz="4400" b="1" dirty="0"/>
            </a:br>
            <a:br>
              <a:rPr lang="en-US" sz="4400" b="1" dirty="0"/>
            </a:br>
            <a:r>
              <a:rPr lang="en-US" sz="2400" dirty="0"/>
              <a:t>Here are some key SQL queries used in the project:</a:t>
            </a:r>
            <a:br>
              <a:rPr lang="en-US" sz="2400" dirty="0"/>
            </a:br>
            <a:endParaRPr lang="en-US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837596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b="1" dirty="0"/>
              <a:t>1. Retrieve top 10 countries by total medals:</a:t>
            </a:r>
          </a:p>
          <a:p>
            <a:pPr lvl="1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country, total FROM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medals_total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ORDER BY total DESCLIMIT 10;</a:t>
            </a:r>
          </a:p>
          <a:p>
            <a:pPr marL="457200" lvl="1" indent="0">
              <a:buNone/>
            </a:pPr>
            <a:r>
              <a:rPr lang="en-US" b="1" dirty="0"/>
              <a:t>2. Count of medalists per country:</a:t>
            </a:r>
          </a:p>
          <a:p>
            <a:pPr lvl="1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 country, COUNT(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athlete_id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AS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num_medalists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medallists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GROUP BY country ORDER BY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num_medalists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DESC;</a:t>
            </a:r>
          </a:p>
          <a:p>
            <a:pPr marL="457200" lvl="1" indent="0">
              <a:buNone/>
            </a:pPr>
            <a:r>
              <a:rPr lang="en-US" b="1" dirty="0"/>
              <a:t>3. Athletes who won gold medals in a specific sport:</a:t>
            </a:r>
          </a:p>
          <a:p>
            <a:pPr marL="457200" lvl="1" indent="0">
              <a:buNone/>
            </a:pPr>
            <a:r>
              <a:rPr lang="en-US" b="1" dirty="0"/>
              <a:t>    </a:t>
            </a:r>
            <a:r>
              <a:rPr lang="en-US" dirty="0"/>
              <a:t>SELECT name, country, sport, event FROM </a:t>
            </a:r>
            <a:r>
              <a:rPr lang="en-US" dirty="0" err="1"/>
              <a:t>medallists</a:t>
            </a:r>
            <a:r>
              <a:rPr lang="en-US" dirty="0"/>
              <a:t> WHERE medal = 'Gold' AND sport         = 'Athletics';</a:t>
            </a:r>
          </a:p>
          <a:p>
            <a:pPr lvl="1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9553-78E4-1CC9-6D78-E53F0216D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SQL Queries IN WORKBENCH</a:t>
            </a:r>
          </a:p>
        </p:txBody>
      </p:sp>
      <p:pic>
        <p:nvPicPr>
          <p:cNvPr id="4" name="Recording 2025-03-04 205229">
            <a:hlinkClick r:id="" action="ppaction://media"/>
            <a:extLst>
              <a:ext uri="{FF2B5EF4-FFF2-40B4-BE49-F238E27FC236}">
                <a16:creationId xmlns:a16="http://schemas.microsoft.com/office/drawing/2014/main" id="{C6A33421-C631-396B-0D67-BFD8F6775B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7087" y="1940767"/>
            <a:ext cx="8763745" cy="4478693"/>
          </a:xfrm>
          <a:prstGeom prst="round1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778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5. Insights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top-performing countries</a:t>
            </a:r>
            <a:r>
              <a:rPr lang="en-US" dirty="0"/>
              <a:t> in terms of total medals can be identified easily.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distribution of gold, silver, and bronze medals</a:t>
            </a:r>
            <a:r>
              <a:rPr lang="en-US" dirty="0"/>
              <a:t> gives insights into dominant nations in different sports.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most successful athletes</a:t>
            </a:r>
            <a:r>
              <a:rPr lang="en-US" dirty="0"/>
              <a:t> across various sports can be tracked.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Further analysis can help in </a:t>
            </a:r>
            <a:r>
              <a:rPr lang="en-US" b="1" dirty="0"/>
              <a:t>predicting medal trends</a:t>
            </a:r>
            <a:r>
              <a:rPr lang="en-US" dirty="0"/>
              <a:t> for future Olympics.</a:t>
            </a:r>
          </a:p>
          <a:p>
            <a:pPr lvl="0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theme/_rels/theme1.xml.rels>&#65279;<?xml version="1.0" encoding="utf-8"?><Relationships xmlns="http://schemas.openxmlformats.org/package/2006/relationships"><Relationship Type="http://schemas.openxmlformats.org/officeDocument/2006/relationships/image" Target="/ppt/media/image1.jpeg" Id="rId1" 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&#65279;<?xml version="1.0" encoding="utf-8"?><Relationships xmlns="http://schemas.openxmlformats.org/package/2006/relationships"><Relationship Type="http://schemas.openxmlformats.org/officeDocument/2006/relationships/customXmlProps" Target="/customXml/itemProps1.xml" Id="rId1" /></Relationships>
</file>

<file path=customXml/_rels/item2.xml.rels>&#65279;<?xml version="1.0" encoding="utf-8"?><Relationships xmlns="http://schemas.openxmlformats.org/package/2006/relationships"><Relationship Type="http://schemas.openxmlformats.org/officeDocument/2006/relationships/customXmlProps" Target="/customXml/itemProps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.xml" Id="rId1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51</TotalTime>
  <Words>437</Words>
  <Application>Microsoft Office PowerPoint</Application>
  <PresentationFormat>Widescreen</PresentationFormat>
  <Paragraphs>79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Rockwell</vt:lpstr>
      <vt:lpstr>Tahoma</vt:lpstr>
      <vt:lpstr>Tw Cen MT</vt:lpstr>
      <vt:lpstr>Circuit</vt:lpstr>
      <vt:lpstr>Paris Olympics SQL Project </vt:lpstr>
      <vt:lpstr>1. Introduction</vt:lpstr>
      <vt:lpstr>2. Datasets Used</vt:lpstr>
      <vt:lpstr>3. Database Schema The project consists of the following tables:  medallists </vt:lpstr>
      <vt:lpstr>medals_total</vt:lpstr>
      <vt:lpstr>teams </vt:lpstr>
      <vt:lpstr>4. SQL Queries  Here are some key SQL queries used in the project: </vt:lpstr>
      <vt:lpstr>SQL Queries IN WORKBENCH</vt:lpstr>
      <vt:lpstr>5. Insights and Conclusion</vt:lpstr>
      <vt:lpstr>6. Future Enhancements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Jaiswal</dc:creator>
  <cp:lastModifiedBy>Nikhil Jaiswal</cp:lastModifiedBy>
  <cp:revision>1</cp:revision>
  <dcterms:created xsi:type="dcterms:W3CDTF">2025-03-04T14:36:27Z</dcterms:created>
  <dcterms:modified xsi:type="dcterms:W3CDTF">2025-03-04T15:28:19Z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